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058400" cx="7772400"/>
  <p:notesSz cx="6858000" cy="9144000"/>
  <p:embeddedFontLst>
    <p:embeddedFont>
      <p:font typeface="Halant"/>
      <p:regular r:id="rId8"/>
      <p:bold r:id="rId9"/>
    </p:embeddedFont>
    <p:embeddedFont>
      <p:font typeface="Plus Jakarta Sans"/>
      <p:regular r:id="rId10"/>
      <p:bold r:id="rId11"/>
      <p:italic r:id="rId12"/>
      <p:boldItalic r:id="rId13"/>
    </p:embeddedFont>
    <p:embeddedFont>
      <p:font typeface="Inter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812DC07-E662-42B6-AF3A-AF60380E7243}">
  <a:tblStyle styleId="{B812DC07-E662-42B6-AF3A-AF60380E724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bold.fntdata"/><Relationship Id="rId10" Type="http://schemas.openxmlformats.org/officeDocument/2006/relationships/font" Target="fonts/PlusJakartaSans-regular.fntdata"/><Relationship Id="rId13" Type="http://schemas.openxmlformats.org/officeDocument/2006/relationships/font" Target="fonts/PlusJakartaSans-boldItalic.fntdata"/><Relationship Id="rId12" Type="http://schemas.openxmlformats.org/officeDocument/2006/relationships/font" Target="fonts/PlusJakarta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bold.fntdata"/><Relationship Id="rId15" Type="http://schemas.openxmlformats.org/officeDocument/2006/relationships/font" Target="fonts/Inter-bold.fntdata"/><Relationship Id="rId14" Type="http://schemas.openxmlformats.org/officeDocument/2006/relationships/font" Target="fonts/Inter-regular.fntdata"/><Relationship Id="rId17" Type="http://schemas.openxmlformats.org/officeDocument/2006/relationships/font" Target="fonts/Inter-boldItalic.fntdata"/><Relationship Id="rId16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Women in Feudal Japan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CRP Self-Assessment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338625" y="1080613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57525" y="1526450"/>
            <a:ext cx="5545500" cy="9198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09725" lIns="109725" spcFirstLastPara="1" rIns="109725" wrap="square" tIns="1097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>
                <a:latin typeface="Plus Jakarta Sans"/>
                <a:ea typeface="Plus Jakarta Sans"/>
                <a:cs typeface="Plus Jakarta Sans"/>
                <a:sym typeface="Plus Jakarta Sans"/>
              </a:rPr>
              <a:t>PROMPT</a:t>
            </a:r>
            <a:endParaRPr b="1"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How did the status of women change over time in medieval and early modern Japan?</a:t>
            </a:r>
            <a:endParaRPr b="1" sz="1800">
              <a:solidFill>
                <a:srgbClr val="000000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38625" y="2534825"/>
            <a:ext cx="7112400" cy="68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Inter"/>
                <a:ea typeface="Inter"/>
                <a:cs typeface="Inter"/>
                <a:sym typeface="Inter"/>
              </a:rPr>
              <a:t>Write your thesis statement: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Is your thesis statement in your introduction paragraph? 				</a:t>
            </a:r>
            <a:r>
              <a:rPr b="1" lang="en" sz="1200"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Inter"/>
                <a:ea typeface="Inter"/>
                <a:cs typeface="Inter"/>
                <a:sym typeface="Inter"/>
              </a:rPr>
              <a:t>Does your thesis 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statement</a:t>
            </a:r>
            <a:r>
              <a:rPr lang="en" sz="1200">
                <a:latin typeface="Inter"/>
                <a:ea typeface="Inter"/>
                <a:cs typeface="Inter"/>
                <a:sym typeface="Inter"/>
              </a:rPr>
              <a:t> make a historically defensible claim?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Write the topics and evidence of your body paragraphs: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maintain and explain your argument throughout the essay?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changes and continuities did you identify?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Did you explain both changes and continuities?					</a:t>
            </a: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YES		NO</a:t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did you do well in your essay?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area could you improve?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483300" y="2847125"/>
            <a:ext cx="6809700" cy="5322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3" name="Google Shape;63;p13"/>
          <p:cNvGraphicFramePr/>
          <p:nvPr/>
        </p:nvGraphicFramePr>
        <p:xfrm>
          <a:off x="483300" y="4533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{B812DC07-E662-42B6-AF3A-AF60380E7243}</a:tableStyleId>
              </a:tblPr>
              <a:tblGrid>
                <a:gridCol w="1702425"/>
                <a:gridCol w="1702425"/>
                <a:gridCol w="1702425"/>
                <a:gridCol w="17024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Document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E95C3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4" name="Google Shape;64;p13"/>
          <p:cNvGraphicFramePr/>
          <p:nvPr/>
        </p:nvGraphicFramePr>
        <p:xfrm>
          <a:off x="483300" y="7086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{B812DC07-E662-42B6-AF3A-AF60380E7243}</a:tableStyleId>
              </a:tblPr>
              <a:tblGrid>
                <a:gridCol w="3404850"/>
                <a:gridCol w="34048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Changes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Continuities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1AF4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65" name="Google Shape;65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4694" y="1526450"/>
            <a:ext cx="919800" cy="91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